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54" r:id="rId1"/>
  </p:sldMasterIdLst>
  <p:notesMasterIdLst>
    <p:notesMasterId r:id="rId8"/>
  </p:notesMasterIdLst>
  <p:sldIdLst>
    <p:sldId id="263" r:id="rId2"/>
    <p:sldId id="268" r:id="rId3"/>
    <p:sldId id="272" r:id="rId4"/>
    <p:sldId id="273" r:id="rId5"/>
    <p:sldId id="279" r:id="rId6"/>
    <p:sldId id="28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vertBarState="maximized">
    <p:restoredLeft sz="14970" autoAdjust="0"/>
    <p:restoredTop sz="94661" autoAdjust="0"/>
  </p:normalViewPr>
  <p:slideViewPr>
    <p:cSldViewPr snapToGrid="0" snapToObjects="1">
      <p:cViewPr varScale="1">
        <p:scale>
          <a:sx n="156" d="100"/>
          <a:sy n="156" d="100"/>
        </p:scale>
        <p:origin x="-7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5648-3136-CE43-912B-89F1CDCBD8DA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BB3B5-FCDA-AD4A-AA0C-387A4F38E6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BB3B5-FCDA-AD4A-AA0C-387A4F38E65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32B40E3-6B36-DA42-B708-50E7A5ECF618}" type="datetimeFigureOut">
              <a:rPr lang="en-US" smtClean="0"/>
              <a:pPr/>
              <a:t>8/30/15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D935538-8925-1A41-82EB-D642FEC71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audio" Target="file://localhost/Users/paulholtz/Desktop/FS%20Direct/week%204/Audio%202/Slide%201.m4a" TargetMode="Externa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audio" Target="file://localhost/Users/paulholtz/Desktop/FS%20Direct/week%204/Audio%202/Slide%202.m4a" TargetMode="External"/><Relationship Id="rId2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4.png"/><Relationship Id="rId1" Type="http://schemas.openxmlformats.org/officeDocument/2006/relationships/audio" Target="file://localhost/Users/paulholtz/Desktop/FS%20Direct/week%204/Audio%202/Slide%203.m4a" TargetMode="External"/><Relationship Id="rId2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audio" Target="file://localhost/Users/paulholtz/Desktop/FS%20Direct/week%204/Audio%202/Slide%204.m4a" TargetMode="External"/><Relationship Id="rId2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audio" Target="file://localhost/Users/paulholtz/Desktop/FS%20Direct/week%204/Audio%202/Slide%205.m4a" TargetMode="External"/><Relationship Id="rId2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s.co/clipart/28142" TargetMode="External"/><Relationship Id="rId4" Type="http://schemas.openxmlformats.org/officeDocument/2006/relationships/hyperlink" Target="https://openclipart.org/detail/62725/35mm-camera-film" TargetMode="External"/><Relationship Id="rId5" Type="http://schemas.openxmlformats.org/officeDocument/2006/relationships/hyperlink" Target="http://selmiak.bplaced.net/games/nes/smb/img/1-1.gif" TargetMode="External"/><Relationship Id="rId6" Type="http://schemas.openxmlformats.org/officeDocument/2006/relationships/hyperlink" Target="http://postear.net/wp-content/uploads/2015/06/WeChat.jpg" TargetMode="External"/><Relationship Id="rId7" Type="http://schemas.openxmlformats.org/officeDocument/2006/relationships/hyperlink" Target="http://www.clker.com/cliparts/f/5/6/f/13407405181278730107Cloud%20in%20the%20Sky.svg.hi.png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liparts.co/cliparts/Aib/K9n/AibK9n8ET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93533" y="558800"/>
            <a:ext cx="368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8000"/>
                </a:solidFill>
                <a:latin typeface="Century Gothic"/>
                <a:cs typeface="Century Gothic"/>
              </a:rPr>
              <a:t>As a Mariner</a:t>
            </a:r>
            <a:endParaRPr lang="en-US" sz="4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 descr="AibK9n8ET.png"/>
          <p:cNvPicPr>
            <a:picLocks noChangeAspect="1"/>
          </p:cNvPicPr>
          <p:nvPr/>
        </p:nvPicPr>
        <p:blipFill>
          <a:blip r:embed="rId4"/>
          <a:srcRect t="15671" b="14431"/>
          <a:stretch>
            <a:fillRect/>
          </a:stretch>
        </p:blipFill>
        <p:spPr>
          <a:xfrm>
            <a:off x="0" y="4889500"/>
            <a:ext cx="9144000" cy="1968500"/>
          </a:xfrm>
          <a:prstGeom prst="rect">
            <a:avLst/>
          </a:prstGeom>
        </p:spPr>
      </p:pic>
      <p:pic>
        <p:nvPicPr>
          <p:cNvPr id="35" name="Picture 34" descr="5TReeyXTa.png"/>
          <p:cNvPicPr>
            <a:picLocks noChangeAspect="1"/>
          </p:cNvPicPr>
          <p:nvPr/>
        </p:nvPicPr>
        <p:blipFill>
          <a:blip r:embed="rId5"/>
          <a:srcRect l="50000" t="50000"/>
          <a:stretch>
            <a:fillRect/>
          </a:stretch>
        </p:blipFill>
        <p:spPr>
          <a:xfrm>
            <a:off x="0" y="0"/>
            <a:ext cx="2809490" cy="28638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71600" y="2404533"/>
            <a:ext cx="7239000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buFont typeface="Courier New"/>
              <a:buChar char="o"/>
            </a:pPr>
            <a:r>
              <a:rPr lang="en-US" sz="1600" dirty="0" smtClean="0">
                <a:solidFill>
                  <a:srgbClr val="008000"/>
                </a:solidFill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Learning engineering systems from hands on experience</a:t>
            </a:r>
          </a:p>
          <a:p>
            <a:pPr>
              <a:buFont typeface="Courier New"/>
              <a:buChar char="o"/>
            </a:pPr>
            <a:endParaRPr lang="en-US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Font typeface="Courier New"/>
              <a:buChar char="o"/>
            </a:pP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  Photojournalism school and life in Japan</a:t>
            </a:r>
          </a:p>
          <a:p>
            <a:pPr>
              <a:buFont typeface="Courier New"/>
              <a:buChar char="o"/>
            </a:pPr>
            <a:endParaRPr lang="en-US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Font typeface="Courier New"/>
              <a:buChar char="o"/>
            </a:pPr>
            <a:r>
              <a:rPr lang="en-US" dirty="0" smtClean="0">
                <a:solidFill>
                  <a:srgbClr val="008000"/>
                </a:solidFill>
                <a:latin typeface="Century Gothic"/>
                <a:cs typeface="Century Gothic"/>
              </a:rPr>
              <a:t>  Valuable working and living experience abroad</a:t>
            </a:r>
            <a:endParaRPr lang="en-US" sz="2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Slide 1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8517731" y="465931"/>
            <a:ext cx="185737" cy="18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Century Gothic"/>
                <a:cs typeface="Century Gothic"/>
              </a:rPr>
              <a:t>Skills and Knowledge</a:t>
            </a:r>
            <a:endParaRPr lang="en-US" sz="4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666" y="2726271"/>
            <a:ext cx="8932333" cy="2175933"/>
          </a:xfrm>
        </p:spPr>
        <p:txBody>
          <a:bodyPr vert="horz">
            <a:normAutofit/>
          </a:bodyPr>
          <a:lstStyle/>
          <a:p>
            <a:pPr>
              <a:buClrTx/>
              <a:buFont typeface="Courier New"/>
              <a:buChar char="o"/>
            </a:pPr>
            <a:r>
              <a:rPr lang="en-US" sz="1800" dirty="0" smtClean="0">
                <a:solidFill>
                  <a:srgbClr val="008000"/>
                </a:solidFill>
                <a:latin typeface="Century Gothic"/>
                <a:cs typeface="Century Gothic"/>
              </a:rPr>
              <a:t>Photojournalism and Aesthetics</a:t>
            </a:r>
          </a:p>
          <a:p>
            <a:pPr>
              <a:buClrTx/>
              <a:buFont typeface="Courier New"/>
              <a:buChar char="o"/>
            </a:pPr>
            <a:endParaRPr lang="en-US" sz="18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1800" dirty="0" smtClean="0">
                <a:solidFill>
                  <a:srgbClr val="008000"/>
                </a:solidFill>
                <a:latin typeface="Century Gothic"/>
                <a:cs typeface="Century Gothic"/>
              </a:rPr>
              <a:t>How good applications are made and what makes good application</a:t>
            </a:r>
          </a:p>
          <a:p>
            <a:pPr marL="342900" indent="-342900">
              <a:buFont typeface="Courier New"/>
              <a:buChar char="o"/>
            </a:pPr>
            <a:endParaRPr lang="en-US" sz="18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1800" dirty="0" smtClean="0">
                <a:solidFill>
                  <a:srgbClr val="008000"/>
                </a:solidFill>
                <a:latin typeface="Century Gothic"/>
                <a:cs typeface="Century Gothic"/>
              </a:rPr>
              <a:t>Software for smart phones as well as PCs</a:t>
            </a:r>
          </a:p>
          <a:p>
            <a:endParaRPr lang="en-US" sz="12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12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7" name="Picture 6" descr="Film-Roll.png"/>
          <p:cNvPicPr>
            <a:picLocks noChangeAspect="1"/>
          </p:cNvPicPr>
          <p:nvPr/>
        </p:nvPicPr>
        <p:blipFill>
          <a:blip r:embed="rId3"/>
          <a:srcRect b="41833"/>
          <a:stretch>
            <a:fillRect/>
          </a:stretch>
        </p:blipFill>
        <p:spPr>
          <a:xfrm>
            <a:off x="0" y="5621866"/>
            <a:ext cx="9144000" cy="1236134"/>
          </a:xfrm>
          <a:prstGeom prst="rect">
            <a:avLst/>
          </a:prstGeom>
        </p:spPr>
      </p:pic>
      <p:pic>
        <p:nvPicPr>
          <p:cNvPr id="5" name="Slide 2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364331" y="181769"/>
            <a:ext cx="185737" cy="18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Century Gothic"/>
                <a:cs typeface="Century Gothic"/>
              </a:rPr>
              <a:t>In Class Games</a:t>
            </a:r>
            <a:endParaRPr lang="en-US" sz="4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666" y="2726271"/>
            <a:ext cx="8932333" cy="2175933"/>
          </a:xfrm>
        </p:spPr>
        <p:txBody>
          <a:bodyPr vert="horz">
            <a:normAutofit/>
          </a:bodyPr>
          <a:lstStyle/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IWB games to enhance hands on teaching</a:t>
            </a:r>
          </a:p>
          <a:p>
            <a:pPr>
              <a:buClrTx/>
              <a:buFont typeface="Courier New"/>
              <a:buChar char="o"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Using games and software in the classroom</a:t>
            </a:r>
          </a:p>
          <a:p>
            <a:pPr marL="342900" indent="-342900">
              <a:buFont typeface="Courier New"/>
              <a:buChar char="o"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Building a library of games teachers can chose from</a:t>
            </a:r>
          </a:p>
          <a:p>
            <a:endParaRPr lang="en-US" sz="18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3200" dirty="0">
              <a:latin typeface="Century Gothic"/>
              <a:cs typeface="Century Gothic"/>
            </a:endParaRPr>
          </a:p>
        </p:txBody>
      </p:sp>
      <p:pic>
        <p:nvPicPr>
          <p:cNvPr id="5" name="Picture 4" descr="1-1.gif"/>
          <p:cNvPicPr>
            <a:picLocks noChangeAspect="1"/>
          </p:cNvPicPr>
          <p:nvPr/>
        </p:nvPicPr>
        <p:blipFill>
          <a:blip r:embed="rId3">
            <a:alphaModFix/>
            <a:lum bright="17000"/>
          </a:blip>
          <a:srcRect l="8315" r="43587"/>
          <a:stretch>
            <a:fillRect/>
          </a:stretch>
        </p:blipFill>
        <p:spPr>
          <a:xfrm>
            <a:off x="152400" y="5655731"/>
            <a:ext cx="8557684" cy="1151467"/>
          </a:xfrm>
          <a:prstGeom prst="rect">
            <a:avLst/>
          </a:prstGeom>
        </p:spPr>
      </p:pic>
      <p:pic>
        <p:nvPicPr>
          <p:cNvPr id="6" name="Slide 3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364331" y="181769"/>
            <a:ext cx="185737" cy="18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Century Gothic"/>
                <a:cs typeface="Century Gothic"/>
              </a:rPr>
              <a:t>After Class Learning</a:t>
            </a:r>
            <a:endParaRPr lang="en-US" sz="4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666" y="2726271"/>
            <a:ext cx="8932333" cy="2175933"/>
          </a:xfrm>
        </p:spPr>
        <p:txBody>
          <a:bodyPr vert="horz">
            <a:normAutofit/>
          </a:bodyPr>
          <a:lstStyle/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Use of WeChat for students and teacher</a:t>
            </a:r>
          </a:p>
          <a:p>
            <a:pPr>
              <a:buClrTx/>
              <a:buFont typeface="Courier New"/>
              <a:buChar char="o"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Practice at home all week long</a:t>
            </a:r>
          </a:p>
          <a:p>
            <a:pPr>
              <a:buClrTx/>
              <a:buFont typeface="Courier New"/>
              <a:buChar char="o"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  <a:buFont typeface="Courier New"/>
              <a:buChar char="o"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A simple to use mobile app for students and teachers</a:t>
            </a:r>
            <a:endParaRPr lang="en-US" sz="18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14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7" descr="WeCh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4" y="4778049"/>
            <a:ext cx="2988742" cy="1921336"/>
          </a:xfrm>
          <a:prstGeom prst="rect">
            <a:avLst/>
          </a:prstGeom>
        </p:spPr>
      </p:pic>
      <p:pic>
        <p:nvPicPr>
          <p:cNvPr id="5" name="Slide 4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364331" y="181769"/>
            <a:ext cx="185737" cy="18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Century Gothic"/>
                <a:cs typeface="Century Gothic"/>
              </a:rPr>
              <a:t>Vision and Experience</a:t>
            </a:r>
            <a:endParaRPr lang="en-US" sz="4000" dirty="0">
              <a:solidFill>
                <a:srgbClr val="008000"/>
              </a:solidFill>
              <a:latin typeface="Century Gothic"/>
              <a:cs typeface="Century Gothic"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666" y="2726271"/>
            <a:ext cx="8932333" cy="2175933"/>
          </a:xfrm>
        </p:spPr>
        <p:txBody>
          <a:bodyPr vert="horz">
            <a:noAutofit/>
          </a:bodyPr>
          <a:lstStyle/>
          <a:p>
            <a:pPr>
              <a:buClrTx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A familiar industry</a:t>
            </a: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In classroom experience</a:t>
            </a: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r>
              <a:rPr lang="en-US" sz="2000" dirty="0" smtClean="0">
                <a:solidFill>
                  <a:srgbClr val="008000"/>
                </a:solidFill>
                <a:latin typeface="Century Gothic"/>
                <a:cs typeface="Century Gothic"/>
              </a:rPr>
              <a:t>Driven to help kids enjoy learning</a:t>
            </a: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2000" dirty="0" smtClean="0">
              <a:solidFill>
                <a:srgbClr val="008000"/>
              </a:solidFill>
              <a:latin typeface="Century Gothic"/>
              <a:cs typeface="Century Gothic"/>
            </a:endParaRPr>
          </a:p>
          <a:p>
            <a:pPr>
              <a:buClrTx/>
            </a:pPr>
            <a:endParaRPr lang="en-US" sz="1800" dirty="0" smtClean="0">
              <a:latin typeface="Century Gothic"/>
              <a:cs typeface="Century Gothic"/>
            </a:endParaRPr>
          </a:p>
          <a:p>
            <a:pPr>
              <a:buNone/>
            </a:pPr>
            <a:endParaRPr lang="en-US" sz="3200" dirty="0">
              <a:latin typeface="Century Gothic"/>
              <a:cs typeface="Century Gothic"/>
            </a:endParaRPr>
          </a:p>
        </p:txBody>
      </p:sp>
      <p:pic>
        <p:nvPicPr>
          <p:cNvPr id="5" name="Picture 4" descr="Cloud 2.png"/>
          <p:cNvPicPr>
            <a:picLocks noChangeAspect="1"/>
          </p:cNvPicPr>
          <p:nvPr/>
        </p:nvPicPr>
        <p:blipFill>
          <a:blip r:embed="rId3"/>
          <a:srcRect l="11725" r="20516" b="43202"/>
          <a:stretch>
            <a:fillRect/>
          </a:stretch>
        </p:blipFill>
        <p:spPr>
          <a:xfrm>
            <a:off x="0" y="5164667"/>
            <a:ext cx="9143999" cy="1693333"/>
          </a:xfrm>
          <a:prstGeom prst="rect">
            <a:avLst/>
          </a:prstGeom>
        </p:spPr>
      </p:pic>
      <p:pic>
        <p:nvPicPr>
          <p:cNvPr id="6" name="Slide 5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364331" y="181769"/>
            <a:ext cx="185737" cy="18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>
              <a:buNone/>
            </a:pPr>
            <a:endParaRPr lang="en-US" sz="1050" dirty="0" smtClean="0"/>
          </a:p>
          <a:p>
            <a:r>
              <a:rPr lang="en-US" sz="1050" dirty="0" smtClean="0"/>
              <a:t>ocean waves </a:t>
            </a:r>
            <a:r>
              <a:rPr lang="en-US" sz="1050" dirty="0" smtClean="0"/>
              <a:t>: </a:t>
            </a:r>
            <a:r>
              <a:rPr lang="en-US" sz="1050" dirty="0" smtClean="0">
                <a:hlinkClick r:id="rId2"/>
              </a:rPr>
              <a:t>http://cliparts.co/cliparts/Aib/K9n/AibK9n8ET.jpg</a:t>
            </a:r>
            <a:endParaRPr lang="en-US" sz="1050" dirty="0" smtClean="0"/>
          </a:p>
          <a:p>
            <a:r>
              <a:rPr lang="en-US" sz="1050" dirty="0" smtClean="0"/>
              <a:t>sun clip art : </a:t>
            </a:r>
            <a:r>
              <a:rPr lang="en-US" sz="1050" dirty="0" smtClean="0">
                <a:hlinkClick r:id="rId3"/>
              </a:rPr>
              <a:t>http://cliparts.co/clipart/28142</a:t>
            </a:r>
            <a:endParaRPr lang="en-US" sz="1050" dirty="0" smtClean="0"/>
          </a:p>
          <a:p>
            <a:r>
              <a:rPr lang="en-US" sz="1050" dirty="0" smtClean="0"/>
              <a:t>35 </a:t>
            </a:r>
            <a:r>
              <a:rPr lang="en-US" sz="1050" dirty="0" smtClean="0"/>
              <a:t>mm film strip : </a:t>
            </a:r>
            <a:r>
              <a:rPr lang="en-US" sz="1050" dirty="0" smtClean="0">
                <a:hlinkClick r:id="rId4"/>
              </a:rPr>
              <a:t>https://openclipart.org/detail/62725/35mm-camera-film</a:t>
            </a:r>
            <a:endParaRPr lang="en-US" sz="1050" dirty="0" smtClean="0"/>
          </a:p>
          <a:p>
            <a:r>
              <a:rPr lang="en-US" sz="1050" dirty="0" smtClean="0"/>
              <a:t>Super Mario .gif </a:t>
            </a:r>
            <a:r>
              <a:rPr lang="en-US" sz="1050" dirty="0" smtClean="0">
                <a:hlinkClick r:id="rId5"/>
              </a:rPr>
              <a:t>http://selmiak.bplaced.net/games/nes/smb/img/1-1.gif</a:t>
            </a:r>
            <a:endParaRPr lang="en-US" sz="1050" dirty="0" smtClean="0"/>
          </a:p>
          <a:p>
            <a:r>
              <a:rPr lang="en-US" sz="1050" dirty="0" smtClean="0"/>
              <a:t>WeChat</a:t>
            </a:r>
            <a:r>
              <a:rPr lang="en-US" sz="1050" dirty="0" smtClean="0"/>
              <a:t>: </a:t>
            </a:r>
            <a:r>
              <a:rPr lang="en-US" sz="1050" dirty="0" smtClean="0">
                <a:hlinkClick r:id="rId6"/>
              </a:rPr>
              <a:t>http://postear.net/wp-content/uploads/2015/06/WeChat.jpg</a:t>
            </a:r>
            <a:endParaRPr lang="en-US" sz="1050" dirty="0" smtClean="0"/>
          </a:p>
          <a:p>
            <a:r>
              <a:rPr lang="en-US" sz="1050" dirty="0" smtClean="0"/>
              <a:t>cloud</a:t>
            </a:r>
            <a:r>
              <a:rPr lang="en-US" sz="1050" dirty="0" smtClean="0"/>
              <a:t>: </a:t>
            </a:r>
            <a:r>
              <a:rPr lang="en-US" sz="1050" dirty="0" smtClean="0">
                <a:hlinkClick r:id="rId7"/>
              </a:rPr>
              <a:t>http://www.clker.com/cliparts/f/5/6/f/13407405181278730107Cloud%20in%20the%20Sky.svg.hi.png</a:t>
            </a:r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F2680B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2846</TotalTime>
  <Words>234</Words>
  <Application>Microsoft Macintosh PowerPoint</Application>
  <PresentationFormat>On-screen Show (4:3)</PresentationFormat>
  <Paragraphs>55</Paragraphs>
  <Slides>6</Slides>
  <Notes>1</Notes>
  <HiddenSlides>0</HiddenSlides>
  <MMClips>5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Oriel</vt:lpstr>
      <vt:lpstr>Slide 1</vt:lpstr>
      <vt:lpstr>Skills and Knowledge</vt:lpstr>
      <vt:lpstr>In Class Games</vt:lpstr>
      <vt:lpstr>After Class Learning</vt:lpstr>
      <vt:lpstr>Vision and Experience</vt:lpstr>
      <vt:lpstr>Sources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Audience</dc:title>
  <dc:creator>Tommy Umholtz</dc:creator>
  <cp:lastModifiedBy>Tommy Umholtz</cp:lastModifiedBy>
  <cp:revision>65</cp:revision>
  <dcterms:created xsi:type="dcterms:W3CDTF">2015-08-30T12:35:09Z</dcterms:created>
  <dcterms:modified xsi:type="dcterms:W3CDTF">2015-08-31T02:47:01Z</dcterms:modified>
</cp:coreProperties>
</file>